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7" r:id="rId4"/>
    <p:sldId id="285" r:id="rId5"/>
    <p:sldId id="259" r:id="rId6"/>
    <p:sldId id="292" r:id="rId7"/>
    <p:sldId id="291" r:id="rId8"/>
    <p:sldId id="263" r:id="rId9"/>
    <p:sldId id="287" r:id="rId10"/>
    <p:sldId id="264" r:id="rId11"/>
    <p:sldId id="288" r:id="rId12"/>
    <p:sldId id="286" r:id="rId13"/>
    <p:sldId id="289" r:id="rId14"/>
    <p:sldId id="283" r:id="rId15"/>
    <p:sldId id="284" r:id="rId16"/>
    <p:sldId id="290" r:id="rId17"/>
    <p:sldId id="280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65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3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36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021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64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09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13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87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4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681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59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8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21E74-E99A-4CA8-A6D4-F3DD9C35F04C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397388-6BD1-4C00-8FA5-93FC2FE4A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7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E82E-811E-4FBC-9E58-CCDF82AD9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217" y="105878"/>
            <a:ext cx="10383320" cy="1297114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Graduation Rate for Top 5 Public Universities in Florida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F3C1B7-FF08-418F-B318-1352D462D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293" y="5560885"/>
            <a:ext cx="9432758" cy="1297115"/>
          </a:xfrm>
        </p:spPr>
        <p:txBody>
          <a:bodyPr>
            <a:normAutofit/>
          </a:bodyPr>
          <a:lstStyle/>
          <a:p>
            <a:pPr lvl="1"/>
            <a:r>
              <a:rPr lang="en-US" sz="3500" dirty="0">
                <a:solidFill>
                  <a:schemeClr val="tx1"/>
                </a:solidFill>
              </a:rPr>
              <a:t>Team Members: </a:t>
            </a:r>
            <a:r>
              <a:rPr lang="en-US" sz="3500" dirty="0" err="1">
                <a:solidFill>
                  <a:schemeClr val="tx1"/>
                </a:solidFill>
              </a:rPr>
              <a:t>Cheikh</a:t>
            </a:r>
            <a:r>
              <a:rPr lang="en-US" sz="3500" dirty="0">
                <a:solidFill>
                  <a:schemeClr val="tx1"/>
                </a:solidFill>
              </a:rPr>
              <a:t> Sidi El </a:t>
            </a:r>
            <a:r>
              <a:rPr lang="en-US" sz="3500" dirty="0" err="1">
                <a:solidFill>
                  <a:schemeClr val="tx1"/>
                </a:solidFill>
              </a:rPr>
              <a:t>Moctar</a:t>
            </a:r>
            <a:r>
              <a:rPr lang="en-US" sz="3500" dirty="0">
                <a:solidFill>
                  <a:schemeClr val="tx1"/>
                </a:solidFill>
              </a:rPr>
              <a:t>, Bridgette Sanders, Lisette Cruz, Ricardo Kenny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20214-93E6-4CEF-938F-2214CBEB6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26" y="1926310"/>
            <a:ext cx="6481901" cy="31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D1B0-C88D-4053-A357-07F0E577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25801"/>
          </a:xfrm>
        </p:spPr>
        <p:txBody>
          <a:bodyPr>
            <a:normAutofit/>
          </a:bodyPr>
          <a:lstStyle/>
          <a:p>
            <a:r>
              <a:rPr lang="en-US" dirty="0"/>
              <a:t>Acceptance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B68A7-0945-4A5A-82FE-4009491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51" y="2454442"/>
            <a:ext cx="7064943" cy="35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4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3344-30B1-4DC1-A349-1409138A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Rate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6BFB-2D20-4E73-8A2E-1230045C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84A2-AA72-4C0B-8963-3DAC9986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Student Population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FEFF5-098B-44EC-94EA-822E32B4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467" y="2557463"/>
            <a:ext cx="50400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562A-D69C-4FA3-BF62-E57474D2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Population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6F1C-7186-4174-8BC3-D07D04F8A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7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420-2953-4C60-BCE7-0D7BDFE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D2B054-1909-4C6D-BE91-6EBDF8218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048" y="2743199"/>
            <a:ext cx="3913971" cy="32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C92F2-2F9B-4AAC-B52C-BB85D993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35" y="2666198"/>
            <a:ext cx="4177363" cy="34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9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704-3C8B-4121-97AA-FE62C03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Scores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AC83BB-7780-41A1-8EF9-4B7CB4E99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428" y="2557993"/>
            <a:ext cx="4645025" cy="331787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F62633C-BBE7-479A-9A45-D2713F4EF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12" y="2648812"/>
            <a:ext cx="4390731" cy="31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9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F8F2-B6D6-45FE-BC2F-4DA4A82C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ACT/SAT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5C89-175F-40F8-AE05-198C6598A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12D7-C529-46F0-80EE-8EF897BF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SAT</a:t>
            </a:r>
            <a:r>
              <a:rPr lang="en-US" dirty="0"/>
              <a:t> and </a:t>
            </a:r>
            <a:r>
              <a:rPr lang="en-US" b="1" dirty="0"/>
              <a:t>College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35B38-E155-463E-9F14-3045A26F4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relationship isn't particularly strong, which means that if you have high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you're only slightly more likely to have higher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college grades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than a student who had lower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this sense, we can say that in general, higher standardized test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scores 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show a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correlation with college success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as it's usually defined. ... Whether a student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well on the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or ACT can be affected by a variety of factors aside from the student's inherent aptitude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 and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can be one of the deciding factors in your college applications, or they could not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matter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at all. It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just depends on the college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SAT scores do predict college success - to an extent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The relationship isn't particularly strong, which means that if you have high SAT scores, you're only slightly more likely to have higher college grades than a student who had lower scores. Research shows a similar relationship between </a:t>
            </a:r>
          </a:p>
        </p:txBody>
      </p:sp>
    </p:spTree>
    <p:extLst>
      <p:ext uri="{BB962C8B-B14F-4D97-AF65-F5344CB8AC3E}">
        <p14:creationId xmlns:p14="http://schemas.microsoft.com/office/powerpoint/2010/main" val="37414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3B3A-6C2F-47EA-90B4-EF180066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Admissions typical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B12C-EEA3-4A87-9A07-97E13AFC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sz="3600" b="1" dirty="0"/>
              <a:t>Consistent Solid scores on the SAT </a:t>
            </a:r>
            <a:r>
              <a:rPr lang="en-US" sz="3600" b="1"/>
              <a:t>or ACT</a:t>
            </a:r>
          </a:p>
          <a:p>
            <a:pPr fontAlgn="base"/>
            <a:r>
              <a:rPr lang="en-US" sz="3600" b="1"/>
              <a:t>Passionate </a:t>
            </a:r>
            <a:r>
              <a:rPr lang="en-US" sz="3600" b="1" dirty="0"/>
              <a:t>involvement in a few activities, demonstrating leadership, initiative, impact--and an angle</a:t>
            </a:r>
            <a:endParaRPr lang="en-US" sz="3600" dirty="0"/>
          </a:p>
          <a:p>
            <a:pPr fontAlgn="base"/>
            <a:r>
              <a:rPr lang="en-US" sz="3600" b="1" dirty="0"/>
              <a:t>Special talents or experiences that will contribute to an interesting, well-rounded student body</a:t>
            </a:r>
            <a:endParaRPr lang="en-US" sz="3600" dirty="0"/>
          </a:p>
          <a:p>
            <a:pPr fontAlgn="base"/>
            <a:r>
              <a:rPr lang="en-US" sz="3600" b="1" dirty="0"/>
              <a:t>A well-written essay that provides insight into the student's personality, values, and goals</a:t>
            </a:r>
            <a:endParaRPr lang="en-US" sz="3600" dirty="0"/>
          </a:p>
          <a:p>
            <a:pPr fontAlgn="base"/>
            <a:r>
              <a:rPr lang="en-US" sz="3600" b="1" dirty="0"/>
              <a:t>Anecdotal letters of recommendation from teachers and the student's counselor that give evidence of his or her intellectual curiosity, special skills, and positive character traits.</a:t>
            </a:r>
            <a:endParaRPr lang="en-US" sz="3600" dirty="0"/>
          </a:p>
          <a:p>
            <a:pPr fontAlgn="base"/>
            <a:r>
              <a:rPr lang="en-US" sz="3600" b="1" dirty="0"/>
              <a:t>Demonstrated enthusiasm for attending a university, as evidenced by a campus visit, interview, and ongoing contact with the admission office.</a:t>
            </a:r>
            <a:endParaRPr lang="en-US" sz="3600" dirty="0"/>
          </a:p>
          <a:p>
            <a:pPr fontAlgn="base"/>
            <a:r>
              <a:rPr lang="en-US" sz="3600" b="1" dirty="0"/>
              <a:t>Demonstrated intellectual curiosity through reading, school, and extracurricular pursuits, summer activities, and more</a:t>
            </a: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7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745D-B098-42CE-A4B3-F2106552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6"/>
            <a:ext cx="10515600" cy="585701"/>
          </a:xfrm>
        </p:spPr>
        <p:txBody>
          <a:bodyPr>
            <a:normAutofit fontScale="90000"/>
          </a:bodyPr>
          <a:lstStyle/>
          <a:p>
            <a:r>
              <a:rPr lang="en-US" dirty="0"/>
              <a:t>Summation: </a:t>
            </a:r>
            <a:r>
              <a:rPr lang="en-US" sz="3600" dirty="0"/>
              <a:t>What affect the graduation rate within the top Universities in the Sunshine State of FLORIDA?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55E9-6062-420F-B8A8-61A9C425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Our research on data provided by Federal education datasets shows: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r>
              <a:rPr lang="en-US" sz="4400" dirty="0"/>
              <a:t>  </a:t>
            </a:r>
            <a:r>
              <a:rPr lang="en-US" sz="4400" dirty="0" err="1"/>
              <a:t>Bla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2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C44D4-3B69-43C6-A27C-F57291E8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2" y="2068934"/>
            <a:ext cx="2950768" cy="2720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2AFBE7-176D-4373-A25B-F6E79C743882}"/>
              </a:ext>
            </a:extLst>
          </p:cNvPr>
          <p:cNvSpPr/>
          <p:nvPr/>
        </p:nvSpPr>
        <p:spPr>
          <a:xfrm>
            <a:off x="4153698" y="1560818"/>
            <a:ext cx="6451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What affects the graduation rate within the top 5 Public Universities in </a:t>
            </a:r>
          </a:p>
          <a:p>
            <a:pPr algn="ctr"/>
            <a:r>
              <a:rPr lang="en-US" sz="2800" dirty="0"/>
              <a:t>FLORIDA?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Factor Attributes:</a:t>
            </a:r>
          </a:p>
          <a:p>
            <a:pPr algn="ctr"/>
            <a:endParaRPr lang="en-US" sz="2800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Tuition &amp; Fees</a:t>
            </a:r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sz="2800" dirty="0"/>
              <a:t>Acceptance Rate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Student Population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/>
              <a:t>SAT Scores</a:t>
            </a:r>
          </a:p>
        </p:txBody>
      </p:sp>
    </p:spTree>
    <p:extLst>
      <p:ext uri="{BB962C8B-B14F-4D97-AF65-F5344CB8AC3E}">
        <p14:creationId xmlns:p14="http://schemas.microsoft.com/office/powerpoint/2010/main" val="22819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C8BA9-41B7-448B-A0FC-16289E68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080760"/>
            <a:ext cx="8497486" cy="4696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D79C9-6770-43E8-BE6F-4FC93CD88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BE4-9262-444D-AF2E-C58959EB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sz="4000" dirty="0"/>
              <a:t>Top 5 Public Universities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AB27835F-3DE4-40A9-A3C5-BA2C3218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" y="2588393"/>
            <a:ext cx="2002457" cy="17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E7882B83-EE46-4A05-8526-B43F92D74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83" y="2467854"/>
            <a:ext cx="1932903" cy="18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3933B-2AB2-4A29-B267-411E4A0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750" y="2637322"/>
            <a:ext cx="1932904" cy="16844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90B58-D864-4C60-A8C4-D4CB06D1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7272885" y="2625088"/>
            <a:ext cx="1824239" cy="1684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CE18F-8859-4226-ADC2-081378330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55" y="2621948"/>
            <a:ext cx="1824239" cy="17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D546E-9C5F-4853-B27C-8D803148FB00}"/>
              </a:ext>
            </a:extLst>
          </p:cNvPr>
          <p:cNvSpPr txBox="1"/>
          <p:nvPr/>
        </p:nvSpPr>
        <p:spPr>
          <a:xfrm>
            <a:off x="1072610" y="4382886"/>
            <a:ext cx="158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Florida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0B96A4-E8E2-4735-88D1-74F798CD6D3C}"/>
              </a:ext>
            </a:extLst>
          </p:cNvPr>
          <p:cNvSpPr txBox="1"/>
          <p:nvPr/>
        </p:nvSpPr>
        <p:spPr>
          <a:xfrm>
            <a:off x="3032305" y="4386003"/>
            <a:ext cx="193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State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ACF0B-A161-4C2F-81FA-2200829DF617}"/>
              </a:ext>
            </a:extLst>
          </p:cNvPr>
          <p:cNvSpPr txBox="1"/>
          <p:nvPr/>
        </p:nvSpPr>
        <p:spPr>
          <a:xfrm>
            <a:off x="5242181" y="4392374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Central Florida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F35E8-C6AF-45F2-8DAA-E519D9A39B11}"/>
              </a:ext>
            </a:extLst>
          </p:cNvPr>
          <p:cNvSpPr txBox="1"/>
          <p:nvPr/>
        </p:nvSpPr>
        <p:spPr>
          <a:xfrm>
            <a:off x="7336168" y="4392374"/>
            <a:ext cx="169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of South Florida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6DB76-7DA3-4635-B046-9F0B7D282C7D}"/>
              </a:ext>
            </a:extLst>
          </p:cNvPr>
          <p:cNvSpPr txBox="1"/>
          <p:nvPr/>
        </p:nvSpPr>
        <p:spPr>
          <a:xfrm>
            <a:off x="9235957" y="4392374"/>
            <a:ext cx="2208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Florida International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0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0201F-A35A-4F4F-9EAA-316E46F2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9" y="1905000"/>
            <a:ext cx="10433786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3B6A50-E0F6-4AE0-AB71-1A2F8CAC0C3A}"/>
              </a:ext>
            </a:extLst>
          </p:cNvPr>
          <p:cNvSpPr txBox="1"/>
          <p:nvPr/>
        </p:nvSpPr>
        <p:spPr>
          <a:xfrm>
            <a:off x="3224463" y="914400"/>
            <a:ext cx="5755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Graduation Rates %</a:t>
            </a:r>
          </a:p>
        </p:txBody>
      </p:sp>
    </p:spTree>
    <p:extLst>
      <p:ext uri="{BB962C8B-B14F-4D97-AF65-F5344CB8AC3E}">
        <p14:creationId xmlns:p14="http://schemas.microsoft.com/office/powerpoint/2010/main" val="86145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6520452"/>
                  </p:ext>
                </p:extLst>
              </p:nvPr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effectLst/>
              </a:rPr>
              <a:t>Hypothesis</a:t>
            </a: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School size may affect graduation rates since smaller schools usually have a smaller student body; thus, smaller class sizes. This most often means more individualized attention for each student.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requiring an above average ACT/SAT may have higher graduation rates as these are the students that are good test takers which will reflect in the classroom; thus, positively impacting graduation rate.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Universities with higher acceptance rates may translate to lower graduation rates as a higher acceptance rate may mean that the admission requirements are low.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Cost of Tuition will affect graduation rates since higher tuition costs may deter students from graduating to prevent further accumulation of debt.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301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403" y="1359219"/>
              <a:ext cx="1552272" cy="486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272" cy="4866323"/>
                    </a:xfrm>
                    <a:prstGeom prst="rect">
                      <a:avLst/>
                    </a:prstGeom>
                  </am3d:spPr>
                  <am3d:camera>
                    <am3d:pos x="0" y="0" z="52563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89550" d="1000000"/>
                    <am3d:preTrans dx="2779495" dy="-17991192" dz="-845298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05" ay="217895" az="135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3D model of a parrot">
                <a:extLst>
                  <a:ext uri="{FF2B5EF4-FFF2-40B4-BE49-F238E27FC236}">
                    <a16:creationId xmlns:a16="http://schemas.microsoft.com/office/drawing/2014/main" id="{748F086C-74E1-4492-A7A3-47CEAB2A9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403" y="1359219"/>
                <a:ext cx="1552272" cy="48663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D4F3FB-00D8-40F2-800E-EEC9885DD469}"/>
              </a:ext>
            </a:extLst>
          </p:cNvPr>
          <p:cNvSpPr/>
          <p:nvPr/>
        </p:nvSpPr>
        <p:spPr>
          <a:xfrm>
            <a:off x="1971675" y="728711"/>
            <a:ext cx="939165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Data Source And Analysis Approach</a:t>
            </a:r>
            <a:endParaRPr lang="en-US" sz="4000" b="1" dirty="0">
              <a:effectLst/>
            </a:endParaRPr>
          </a:p>
          <a:p>
            <a:pPr lvl="1"/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Set Clear Measurement Priorities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Data acquisition using scrapping using Pandas. 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Data Cleaning, messaging, and visualization.</a:t>
            </a:r>
          </a:p>
          <a:p>
            <a:pPr lvl="1"/>
            <a:endParaRPr lang="en-US" sz="20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Analysis.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Ana.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1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31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2018-9176-4E78-BDD4-9A5A7C94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Tuition &amp; Fees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9EDE-E752-480E-AFF0-F5186F764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78FDC-76C8-49BA-BAA8-1E2727CD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29" y="2454442"/>
            <a:ext cx="6667500" cy="37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9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461-9500-482F-9562-9ECBAD61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Tuition &amp; Fees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A95D-9468-4AC4-9F6C-8B23E89B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44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2058</TotalTime>
  <Words>422</Words>
  <Application>Microsoft Office PowerPoint</Application>
  <PresentationFormat>Widescreen</PresentationFormat>
  <Paragraphs>67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  Graduation Rate for Top 5 Public Universities in Florida</vt:lpstr>
      <vt:lpstr>PowerPoint Presentation</vt:lpstr>
      <vt:lpstr>Top 5 Public Universities</vt:lpstr>
      <vt:lpstr>PowerPoint Presentation</vt:lpstr>
      <vt:lpstr>PowerPoint Presentation</vt:lpstr>
      <vt:lpstr>PowerPoint Presentation</vt:lpstr>
      <vt:lpstr>PowerPoint Presentation</vt:lpstr>
      <vt:lpstr>Tuition &amp; Fees</vt:lpstr>
      <vt:lpstr>Tuition &amp; Fees Correlation</vt:lpstr>
      <vt:lpstr>Acceptance Rate</vt:lpstr>
      <vt:lpstr>Acceptance Rate Correlation</vt:lpstr>
      <vt:lpstr>Total Student Population</vt:lpstr>
      <vt:lpstr>Student Population Correlation</vt:lpstr>
      <vt:lpstr>ACT Scores</vt:lpstr>
      <vt:lpstr>SAT Scores</vt:lpstr>
      <vt:lpstr>ACT/SAT Correlation</vt:lpstr>
      <vt:lpstr>SAT and College Success</vt:lpstr>
      <vt:lpstr>College Admissions typical considerations</vt:lpstr>
      <vt:lpstr>Summation: What affect the graduation rate within the top Universities in the Sunshine State of FLORIDA?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 / Project 1 Graduation Rate for  Florida Universities</dc:title>
  <dc:creator>Ricardo Kenny</dc:creator>
  <cp:lastModifiedBy>cheikh sidi_elmotar</cp:lastModifiedBy>
  <cp:revision>41</cp:revision>
  <dcterms:created xsi:type="dcterms:W3CDTF">2019-10-07T13:10:39Z</dcterms:created>
  <dcterms:modified xsi:type="dcterms:W3CDTF">2019-10-10T04:28:10Z</dcterms:modified>
</cp:coreProperties>
</file>